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2" r:id="rId5"/>
    <p:sldId id="258" r:id="rId6"/>
    <p:sldId id="259" r:id="rId7"/>
    <p:sldId id="260" r:id="rId8"/>
    <p:sldId id="261" r:id="rId9"/>
    <p:sldId id="262" r:id="rId10"/>
    <p:sldId id="263" r:id="rId11"/>
    <p:sldId id="264" r:id="rId12"/>
    <p:sldId id="265" r:id="rId13"/>
    <p:sldId id="266" r:id="rId14"/>
    <p:sldId id="267" r:id="rId15"/>
    <p:sldId id="26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C15C25-467A-432B-83C3-E5FC688100C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0161A0C-DDAB-42B9-A93E-70EAA027A2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447B83D-C042-4077-96EC-C7D430D3E5AE}"/>
              </a:ext>
            </a:extLst>
          </p:cNvPr>
          <p:cNvSpPr>
            <a:spLocks noGrp="1"/>
          </p:cNvSpPr>
          <p:nvPr>
            <p:ph type="dt" sz="half" idx="10"/>
          </p:nvPr>
        </p:nvSpPr>
        <p:spPr/>
        <p:txBody>
          <a:bodyPr/>
          <a:lstStyle/>
          <a:p>
            <a:fld id="{DED904AD-434D-4918-BB49-579AEDF9DA86}" type="datetimeFigureOut">
              <a:rPr lang="nl-NL" smtClean="0"/>
              <a:t>14-3-2021</a:t>
            </a:fld>
            <a:endParaRPr lang="nl-NL"/>
          </a:p>
        </p:txBody>
      </p:sp>
      <p:sp>
        <p:nvSpPr>
          <p:cNvPr id="5" name="Tijdelijke aanduiding voor voettekst 4">
            <a:extLst>
              <a:ext uri="{FF2B5EF4-FFF2-40B4-BE49-F238E27FC236}">
                <a16:creationId xmlns:a16="http://schemas.microsoft.com/office/drawing/2014/main" id="{7281CEF3-4DC6-43B3-A005-BB9D2B6366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FDB6AA-52AC-442F-BA03-4C2DA8EE5C9C}"/>
              </a:ext>
            </a:extLst>
          </p:cNvPr>
          <p:cNvSpPr>
            <a:spLocks noGrp="1"/>
          </p:cNvSpPr>
          <p:nvPr>
            <p:ph type="sldNum" sz="quarter" idx="12"/>
          </p:nvPr>
        </p:nvSpPr>
        <p:spPr/>
        <p:txBody>
          <a:bodyPr/>
          <a:lstStyle/>
          <a:p>
            <a:fld id="{F2F110F3-50B4-4998-98F9-2FA2C3552F19}" type="slidenum">
              <a:rPr lang="nl-NL" smtClean="0"/>
              <a:t>‹nr.›</a:t>
            </a:fld>
            <a:endParaRPr lang="nl-NL"/>
          </a:p>
        </p:txBody>
      </p:sp>
    </p:spTree>
    <p:extLst>
      <p:ext uri="{BB962C8B-B14F-4D97-AF65-F5344CB8AC3E}">
        <p14:creationId xmlns:p14="http://schemas.microsoft.com/office/powerpoint/2010/main" val="1496893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E09A-D831-4E86-8833-92E0A92C697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16540AC-26D1-40FD-9698-444F7D0EE84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F36F61-A700-4BEE-A567-FB33BEA0D9D3}"/>
              </a:ext>
            </a:extLst>
          </p:cNvPr>
          <p:cNvSpPr>
            <a:spLocks noGrp="1"/>
          </p:cNvSpPr>
          <p:nvPr>
            <p:ph type="dt" sz="half" idx="10"/>
          </p:nvPr>
        </p:nvSpPr>
        <p:spPr/>
        <p:txBody>
          <a:bodyPr/>
          <a:lstStyle/>
          <a:p>
            <a:fld id="{DED904AD-434D-4918-BB49-579AEDF9DA86}" type="datetimeFigureOut">
              <a:rPr lang="nl-NL" smtClean="0"/>
              <a:t>14-3-2021</a:t>
            </a:fld>
            <a:endParaRPr lang="nl-NL"/>
          </a:p>
        </p:txBody>
      </p:sp>
      <p:sp>
        <p:nvSpPr>
          <p:cNvPr id="5" name="Tijdelijke aanduiding voor voettekst 4">
            <a:extLst>
              <a:ext uri="{FF2B5EF4-FFF2-40B4-BE49-F238E27FC236}">
                <a16:creationId xmlns:a16="http://schemas.microsoft.com/office/drawing/2014/main" id="{132F4C1A-48BC-472F-B26E-EECE042F7C4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633D42-E877-437C-9F57-F3B3F8DA07AD}"/>
              </a:ext>
            </a:extLst>
          </p:cNvPr>
          <p:cNvSpPr>
            <a:spLocks noGrp="1"/>
          </p:cNvSpPr>
          <p:nvPr>
            <p:ph type="sldNum" sz="quarter" idx="12"/>
          </p:nvPr>
        </p:nvSpPr>
        <p:spPr/>
        <p:txBody>
          <a:bodyPr/>
          <a:lstStyle/>
          <a:p>
            <a:fld id="{F2F110F3-50B4-4998-98F9-2FA2C3552F19}" type="slidenum">
              <a:rPr lang="nl-NL" smtClean="0"/>
              <a:t>‹nr.›</a:t>
            </a:fld>
            <a:endParaRPr lang="nl-NL"/>
          </a:p>
        </p:txBody>
      </p:sp>
    </p:spTree>
    <p:extLst>
      <p:ext uri="{BB962C8B-B14F-4D97-AF65-F5344CB8AC3E}">
        <p14:creationId xmlns:p14="http://schemas.microsoft.com/office/powerpoint/2010/main" val="350637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ACEE0C8-8F65-486C-AAEF-70957B630CA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BE22B28-D75B-493F-84BB-7DE9E79749D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79E0BD-E9FB-429E-866C-75CF612568C8}"/>
              </a:ext>
            </a:extLst>
          </p:cNvPr>
          <p:cNvSpPr>
            <a:spLocks noGrp="1"/>
          </p:cNvSpPr>
          <p:nvPr>
            <p:ph type="dt" sz="half" idx="10"/>
          </p:nvPr>
        </p:nvSpPr>
        <p:spPr/>
        <p:txBody>
          <a:bodyPr/>
          <a:lstStyle/>
          <a:p>
            <a:fld id="{DED904AD-434D-4918-BB49-579AEDF9DA86}" type="datetimeFigureOut">
              <a:rPr lang="nl-NL" smtClean="0"/>
              <a:t>14-3-2021</a:t>
            </a:fld>
            <a:endParaRPr lang="nl-NL"/>
          </a:p>
        </p:txBody>
      </p:sp>
      <p:sp>
        <p:nvSpPr>
          <p:cNvPr id="5" name="Tijdelijke aanduiding voor voettekst 4">
            <a:extLst>
              <a:ext uri="{FF2B5EF4-FFF2-40B4-BE49-F238E27FC236}">
                <a16:creationId xmlns:a16="http://schemas.microsoft.com/office/drawing/2014/main" id="{CC1EEB8B-2DF5-4045-BAC7-F3DE78E021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8615DC-CAA9-488E-9E31-AF2FE70F1497}"/>
              </a:ext>
            </a:extLst>
          </p:cNvPr>
          <p:cNvSpPr>
            <a:spLocks noGrp="1"/>
          </p:cNvSpPr>
          <p:nvPr>
            <p:ph type="sldNum" sz="quarter" idx="12"/>
          </p:nvPr>
        </p:nvSpPr>
        <p:spPr/>
        <p:txBody>
          <a:bodyPr/>
          <a:lstStyle/>
          <a:p>
            <a:fld id="{F2F110F3-50B4-4998-98F9-2FA2C3552F19}" type="slidenum">
              <a:rPr lang="nl-NL" smtClean="0"/>
              <a:t>‹nr.›</a:t>
            </a:fld>
            <a:endParaRPr lang="nl-NL"/>
          </a:p>
        </p:txBody>
      </p:sp>
    </p:spTree>
    <p:extLst>
      <p:ext uri="{BB962C8B-B14F-4D97-AF65-F5344CB8AC3E}">
        <p14:creationId xmlns:p14="http://schemas.microsoft.com/office/powerpoint/2010/main" val="213316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EC9B0-FCBA-4F22-8C10-C16F6B814B7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147EB45-67A5-44CE-873D-476485C9D9F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814C92-790F-4441-AFB5-E04F4B5AC229}"/>
              </a:ext>
            </a:extLst>
          </p:cNvPr>
          <p:cNvSpPr>
            <a:spLocks noGrp="1"/>
          </p:cNvSpPr>
          <p:nvPr>
            <p:ph type="dt" sz="half" idx="10"/>
          </p:nvPr>
        </p:nvSpPr>
        <p:spPr/>
        <p:txBody>
          <a:bodyPr/>
          <a:lstStyle/>
          <a:p>
            <a:fld id="{DED904AD-434D-4918-BB49-579AEDF9DA86}" type="datetimeFigureOut">
              <a:rPr lang="nl-NL" smtClean="0"/>
              <a:t>14-3-2021</a:t>
            </a:fld>
            <a:endParaRPr lang="nl-NL"/>
          </a:p>
        </p:txBody>
      </p:sp>
      <p:sp>
        <p:nvSpPr>
          <p:cNvPr id="5" name="Tijdelijke aanduiding voor voettekst 4">
            <a:extLst>
              <a:ext uri="{FF2B5EF4-FFF2-40B4-BE49-F238E27FC236}">
                <a16:creationId xmlns:a16="http://schemas.microsoft.com/office/drawing/2014/main" id="{4CF3E4EE-8EFE-47B2-9E18-485F80BCC7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1EDC55-1E86-4BF8-9E91-1A76DE4E8D11}"/>
              </a:ext>
            </a:extLst>
          </p:cNvPr>
          <p:cNvSpPr>
            <a:spLocks noGrp="1"/>
          </p:cNvSpPr>
          <p:nvPr>
            <p:ph type="sldNum" sz="quarter" idx="12"/>
          </p:nvPr>
        </p:nvSpPr>
        <p:spPr/>
        <p:txBody>
          <a:bodyPr/>
          <a:lstStyle/>
          <a:p>
            <a:fld id="{F2F110F3-50B4-4998-98F9-2FA2C3552F19}" type="slidenum">
              <a:rPr lang="nl-NL" smtClean="0"/>
              <a:t>‹nr.›</a:t>
            </a:fld>
            <a:endParaRPr lang="nl-NL"/>
          </a:p>
        </p:txBody>
      </p:sp>
    </p:spTree>
    <p:extLst>
      <p:ext uri="{BB962C8B-B14F-4D97-AF65-F5344CB8AC3E}">
        <p14:creationId xmlns:p14="http://schemas.microsoft.com/office/powerpoint/2010/main" val="91384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7BDC26-B2B8-49F3-8A7D-0992E670B95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53386C2-DDF7-43FA-BCF5-384F04583C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8E3085E-DA2C-42DA-9E49-E2FB1E7D8935}"/>
              </a:ext>
            </a:extLst>
          </p:cNvPr>
          <p:cNvSpPr>
            <a:spLocks noGrp="1"/>
          </p:cNvSpPr>
          <p:nvPr>
            <p:ph type="dt" sz="half" idx="10"/>
          </p:nvPr>
        </p:nvSpPr>
        <p:spPr/>
        <p:txBody>
          <a:bodyPr/>
          <a:lstStyle/>
          <a:p>
            <a:fld id="{DED904AD-434D-4918-BB49-579AEDF9DA86}" type="datetimeFigureOut">
              <a:rPr lang="nl-NL" smtClean="0"/>
              <a:t>14-3-2021</a:t>
            </a:fld>
            <a:endParaRPr lang="nl-NL"/>
          </a:p>
        </p:txBody>
      </p:sp>
      <p:sp>
        <p:nvSpPr>
          <p:cNvPr id="5" name="Tijdelijke aanduiding voor voettekst 4">
            <a:extLst>
              <a:ext uri="{FF2B5EF4-FFF2-40B4-BE49-F238E27FC236}">
                <a16:creationId xmlns:a16="http://schemas.microsoft.com/office/drawing/2014/main" id="{B47FCB7E-35E8-443F-89E5-F7B2CC458A6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71E9BB-4172-42AF-8825-51E16F31897E}"/>
              </a:ext>
            </a:extLst>
          </p:cNvPr>
          <p:cNvSpPr>
            <a:spLocks noGrp="1"/>
          </p:cNvSpPr>
          <p:nvPr>
            <p:ph type="sldNum" sz="quarter" idx="12"/>
          </p:nvPr>
        </p:nvSpPr>
        <p:spPr/>
        <p:txBody>
          <a:bodyPr/>
          <a:lstStyle/>
          <a:p>
            <a:fld id="{F2F110F3-50B4-4998-98F9-2FA2C3552F19}" type="slidenum">
              <a:rPr lang="nl-NL" smtClean="0"/>
              <a:t>‹nr.›</a:t>
            </a:fld>
            <a:endParaRPr lang="nl-NL"/>
          </a:p>
        </p:txBody>
      </p:sp>
    </p:spTree>
    <p:extLst>
      <p:ext uri="{BB962C8B-B14F-4D97-AF65-F5344CB8AC3E}">
        <p14:creationId xmlns:p14="http://schemas.microsoft.com/office/powerpoint/2010/main" val="33353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B6AE1-CC7E-4F9D-B1CF-E08AFBA1EF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880EC7D-FE04-40B2-B2D6-6326E6778B9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F8ABFA1-B4E0-40F0-A25C-BC593EB1E06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82E48C6-1639-4CF4-802F-5591B2F8EF13}"/>
              </a:ext>
            </a:extLst>
          </p:cNvPr>
          <p:cNvSpPr>
            <a:spLocks noGrp="1"/>
          </p:cNvSpPr>
          <p:nvPr>
            <p:ph type="dt" sz="half" idx="10"/>
          </p:nvPr>
        </p:nvSpPr>
        <p:spPr/>
        <p:txBody>
          <a:bodyPr/>
          <a:lstStyle/>
          <a:p>
            <a:fld id="{DED904AD-434D-4918-BB49-579AEDF9DA86}" type="datetimeFigureOut">
              <a:rPr lang="nl-NL" smtClean="0"/>
              <a:t>14-3-2021</a:t>
            </a:fld>
            <a:endParaRPr lang="nl-NL"/>
          </a:p>
        </p:txBody>
      </p:sp>
      <p:sp>
        <p:nvSpPr>
          <p:cNvPr id="6" name="Tijdelijke aanduiding voor voettekst 5">
            <a:extLst>
              <a:ext uri="{FF2B5EF4-FFF2-40B4-BE49-F238E27FC236}">
                <a16:creationId xmlns:a16="http://schemas.microsoft.com/office/drawing/2014/main" id="{6EF61F8E-CAF7-457E-A647-2701B5FC2BF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746DE2-0AB5-49E0-811A-845C3B9A5EC2}"/>
              </a:ext>
            </a:extLst>
          </p:cNvPr>
          <p:cNvSpPr>
            <a:spLocks noGrp="1"/>
          </p:cNvSpPr>
          <p:nvPr>
            <p:ph type="sldNum" sz="quarter" idx="12"/>
          </p:nvPr>
        </p:nvSpPr>
        <p:spPr/>
        <p:txBody>
          <a:bodyPr/>
          <a:lstStyle/>
          <a:p>
            <a:fld id="{F2F110F3-50B4-4998-98F9-2FA2C3552F19}" type="slidenum">
              <a:rPr lang="nl-NL" smtClean="0"/>
              <a:t>‹nr.›</a:t>
            </a:fld>
            <a:endParaRPr lang="nl-NL"/>
          </a:p>
        </p:txBody>
      </p:sp>
    </p:spTree>
    <p:extLst>
      <p:ext uri="{BB962C8B-B14F-4D97-AF65-F5344CB8AC3E}">
        <p14:creationId xmlns:p14="http://schemas.microsoft.com/office/powerpoint/2010/main" val="390076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C3F77-DF01-43FE-A1CE-CB16C7CFC7B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6DAD757-1B0B-45A4-9FD9-DA9ACDB7B6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BA1D6D2-2866-49A5-ACCD-71DF8E35EC5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D5202F0-DB37-4EC3-932B-9539CD44A7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354B580-4B20-45AD-9F2D-5AC451CA8B6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CDC6316-C5D9-4650-928B-66B4C3454E8E}"/>
              </a:ext>
            </a:extLst>
          </p:cNvPr>
          <p:cNvSpPr>
            <a:spLocks noGrp="1"/>
          </p:cNvSpPr>
          <p:nvPr>
            <p:ph type="dt" sz="half" idx="10"/>
          </p:nvPr>
        </p:nvSpPr>
        <p:spPr/>
        <p:txBody>
          <a:bodyPr/>
          <a:lstStyle/>
          <a:p>
            <a:fld id="{DED904AD-434D-4918-BB49-579AEDF9DA86}" type="datetimeFigureOut">
              <a:rPr lang="nl-NL" smtClean="0"/>
              <a:t>14-3-2021</a:t>
            </a:fld>
            <a:endParaRPr lang="nl-NL"/>
          </a:p>
        </p:txBody>
      </p:sp>
      <p:sp>
        <p:nvSpPr>
          <p:cNvPr id="8" name="Tijdelijke aanduiding voor voettekst 7">
            <a:extLst>
              <a:ext uri="{FF2B5EF4-FFF2-40B4-BE49-F238E27FC236}">
                <a16:creationId xmlns:a16="http://schemas.microsoft.com/office/drawing/2014/main" id="{2504273B-EBD3-4085-B769-C23EE8FE8CB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5D5C27B-E62A-4F3A-948E-A1C09DF748F7}"/>
              </a:ext>
            </a:extLst>
          </p:cNvPr>
          <p:cNvSpPr>
            <a:spLocks noGrp="1"/>
          </p:cNvSpPr>
          <p:nvPr>
            <p:ph type="sldNum" sz="quarter" idx="12"/>
          </p:nvPr>
        </p:nvSpPr>
        <p:spPr/>
        <p:txBody>
          <a:bodyPr/>
          <a:lstStyle/>
          <a:p>
            <a:fld id="{F2F110F3-50B4-4998-98F9-2FA2C3552F19}" type="slidenum">
              <a:rPr lang="nl-NL" smtClean="0"/>
              <a:t>‹nr.›</a:t>
            </a:fld>
            <a:endParaRPr lang="nl-NL"/>
          </a:p>
        </p:txBody>
      </p:sp>
    </p:spTree>
    <p:extLst>
      <p:ext uri="{BB962C8B-B14F-4D97-AF65-F5344CB8AC3E}">
        <p14:creationId xmlns:p14="http://schemas.microsoft.com/office/powerpoint/2010/main" val="132307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9A45C-CCB2-4203-888D-511C0FE78C7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27989C5-0E0B-42CF-88E4-D3E7D1D3A6EC}"/>
              </a:ext>
            </a:extLst>
          </p:cNvPr>
          <p:cNvSpPr>
            <a:spLocks noGrp="1"/>
          </p:cNvSpPr>
          <p:nvPr>
            <p:ph type="dt" sz="half" idx="10"/>
          </p:nvPr>
        </p:nvSpPr>
        <p:spPr/>
        <p:txBody>
          <a:bodyPr/>
          <a:lstStyle/>
          <a:p>
            <a:fld id="{DED904AD-434D-4918-BB49-579AEDF9DA86}" type="datetimeFigureOut">
              <a:rPr lang="nl-NL" smtClean="0"/>
              <a:t>14-3-2021</a:t>
            </a:fld>
            <a:endParaRPr lang="nl-NL"/>
          </a:p>
        </p:txBody>
      </p:sp>
      <p:sp>
        <p:nvSpPr>
          <p:cNvPr id="4" name="Tijdelijke aanduiding voor voettekst 3">
            <a:extLst>
              <a:ext uri="{FF2B5EF4-FFF2-40B4-BE49-F238E27FC236}">
                <a16:creationId xmlns:a16="http://schemas.microsoft.com/office/drawing/2014/main" id="{573A1270-846C-4ABB-AA5A-750279D872E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C1704BE-B678-4631-95DD-8924F9DDF3EC}"/>
              </a:ext>
            </a:extLst>
          </p:cNvPr>
          <p:cNvSpPr>
            <a:spLocks noGrp="1"/>
          </p:cNvSpPr>
          <p:nvPr>
            <p:ph type="sldNum" sz="quarter" idx="12"/>
          </p:nvPr>
        </p:nvSpPr>
        <p:spPr/>
        <p:txBody>
          <a:bodyPr/>
          <a:lstStyle/>
          <a:p>
            <a:fld id="{F2F110F3-50B4-4998-98F9-2FA2C3552F19}" type="slidenum">
              <a:rPr lang="nl-NL" smtClean="0"/>
              <a:t>‹nr.›</a:t>
            </a:fld>
            <a:endParaRPr lang="nl-NL"/>
          </a:p>
        </p:txBody>
      </p:sp>
    </p:spTree>
    <p:extLst>
      <p:ext uri="{BB962C8B-B14F-4D97-AF65-F5344CB8AC3E}">
        <p14:creationId xmlns:p14="http://schemas.microsoft.com/office/powerpoint/2010/main" val="401907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4ED319C-0B4E-4987-ADF5-669EB436BCC0}"/>
              </a:ext>
            </a:extLst>
          </p:cNvPr>
          <p:cNvSpPr>
            <a:spLocks noGrp="1"/>
          </p:cNvSpPr>
          <p:nvPr>
            <p:ph type="dt" sz="half" idx="10"/>
          </p:nvPr>
        </p:nvSpPr>
        <p:spPr/>
        <p:txBody>
          <a:bodyPr/>
          <a:lstStyle/>
          <a:p>
            <a:fld id="{DED904AD-434D-4918-BB49-579AEDF9DA86}" type="datetimeFigureOut">
              <a:rPr lang="nl-NL" smtClean="0"/>
              <a:t>14-3-2021</a:t>
            </a:fld>
            <a:endParaRPr lang="nl-NL"/>
          </a:p>
        </p:txBody>
      </p:sp>
      <p:sp>
        <p:nvSpPr>
          <p:cNvPr id="3" name="Tijdelijke aanduiding voor voettekst 2">
            <a:extLst>
              <a:ext uri="{FF2B5EF4-FFF2-40B4-BE49-F238E27FC236}">
                <a16:creationId xmlns:a16="http://schemas.microsoft.com/office/drawing/2014/main" id="{1C111FE0-C6DC-43BD-877A-4AF416CB03C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1DC4B2F-C498-4B12-BEF2-795632FDC296}"/>
              </a:ext>
            </a:extLst>
          </p:cNvPr>
          <p:cNvSpPr>
            <a:spLocks noGrp="1"/>
          </p:cNvSpPr>
          <p:nvPr>
            <p:ph type="sldNum" sz="quarter" idx="12"/>
          </p:nvPr>
        </p:nvSpPr>
        <p:spPr/>
        <p:txBody>
          <a:bodyPr/>
          <a:lstStyle/>
          <a:p>
            <a:fld id="{F2F110F3-50B4-4998-98F9-2FA2C3552F19}" type="slidenum">
              <a:rPr lang="nl-NL" smtClean="0"/>
              <a:t>‹nr.›</a:t>
            </a:fld>
            <a:endParaRPr lang="nl-NL"/>
          </a:p>
        </p:txBody>
      </p:sp>
    </p:spTree>
    <p:extLst>
      <p:ext uri="{BB962C8B-B14F-4D97-AF65-F5344CB8AC3E}">
        <p14:creationId xmlns:p14="http://schemas.microsoft.com/office/powerpoint/2010/main" val="4179091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13865-E480-4DEE-BA6A-1C031DCF6BA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D46DA5C-2790-45AD-A604-9110CDF4AF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AD2569F-2E55-4809-ACCE-63A8107AC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5898E7B-2B1C-47E1-BD00-F898C9F31283}"/>
              </a:ext>
            </a:extLst>
          </p:cNvPr>
          <p:cNvSpPr>
            <a:spLocks noGrp="1"/>
          </p:cNvSpPr>
          <p:nvPr>
            <p:ph type="dt" sz="half" idx="10"/>
          </p:nvPr>
        </p:nvSpPr>
        <p:spPr/>
        <p:txBody>
          <a:bodyPr/>
          <a:lstStyle/>
          <a:p>
            <a:fld id="{DED904AD-434D-4918-BB49-579AEDF9DA86}" type="datetimeFigureOut">
              <a:rPr lang="nl-NL" smtClean="0"/>
              <a:t>14-3-2021</a:t>
            </a:fld>
            <a:endParaRPr lang="nl-NL"/>
          </a:p>
        </p:txBody>
      </p:sp>
      <p:sp>
        <p:nvSpPr>
          <p:cNvPr id="6" name="Tijdelijke aanduiding voor voettekst 5">
            <a:extLst>
              <a:ext uri="{FF2B5EF4-FFF2-40B4-BE49-F238E27FC236}">
                <a16:creationId xmlns:a16="http://schemas.microsoft.com/office/drawing/2014/main" id="{AD2F2A4F-FE2C-48CE-94D7-73A229778DF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DE8221E-37F0-42DF-9FD0-DFC9592F9748}"/>
              </a:ext>
            </a:extLst>
          </p:cNvPr>
          <p:cNvSpPr>
            <a:spLocks noGrp="1"/>
          </p:cNvSpPr>
          <p:nvPr>
            <p:ph type="sldNum" sz="quarter" idx="12"/>
          </p:nvPr>
        </p:nvSpPr>
        <p:spPr/>
        <p:txBody>
          <a:bodyPr/>
          <a:lstStyle/>
          <a:p>
            <a:fld id="{F2F110F3-50B4-4998-98F9-2FA2C3552F19}" type="slidenum">
              <a:rPr lang="nl-NL" smtClean="0"/>
              <a:t>‹nr.›</a:t>
            </a:fld>
            <a:endParaRPr lang="nl-NL"/>
          </a:p>
        </p:txBody>
      </p:sp>
    </p:spTree>
    <p:extLst>
      <p:ext uri="{BB962C8B-B14F-4D97-AF65-F5344CB8AC3E}">
        <p14:creationId xmlns:p14="http://schemas.microsoft.com/office/powerpoint/2010/main" val="397001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CEA08-30DC-4718-B2B6-987992AC6A4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9CB15BB-0C35-42F4-A382-9634CE3367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F0043F9-D010-49F0-B14C-D33FA8812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25830F4-FC5F-47C0-9EFA-DE25DDC7FF53}"/>
              </a:ext>
            </a:extLst>
          </p:cNvPr>
          <p:cNvSpPr>
            <a:spLocks noGrp="1"/>
          </p:cNvSpPr>
          <p:nvPr>
            <p:ph type="dt" sz="half" idx="10"/>
          </p:nvPr>
        </p:nvSpPr>
        <p:spPr/>
        <p:txBody>
          <a:bodyPr/>
          <a:lstStyle/>
          <a:p>
            <a:fld id="{DED904AD-434D-4918-BB49-579AEDF9DA86}" type="datetimeFigureOut">
              <a:rPr lang="nl-NL" smtClean="0"/>
              <a:t>14-3-2021</a:t>
            </a:fld>
            <a:endParaRPr lang="nl-NL"/>
          </a:p>
        </p:txBody>
      </p:sp>
      <p:sp>
        <p:nvSpPr>
          <p:cNvPr id="6" name="Tijdelijke aanduiding voor voettekst 5">
            <a:extLst>
              <a:ext uri="{FF2B5EF4-FFF2-40B4-BE49-F238E27FC236}">
                <a16:creationId xmlns:a16="http://schemas.microsoft.com/office/drawing/2014/main" id="{7A575A49-35A1-4689-A414-5CADC3454F7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7B3C067-AE81-4094-B0F4-99164E962A17}"/>
              </a:ext>
            </a:extLst>
          </p:cNvPr>
          <p:cNvSpPr>
            <a:spLocks noGrp="1"/>
          </p:cNvSpPr>
          <p:nvPr>
            <p:ph type="sldNum" sz="quarter" idx="12"/>
          </p:nvPr>
        </p:nvSpPr>
        <p:spPr/>
        <p:txBody>
          <a:bodyPr/>
          <a:lstStyle/>
          <a:p>
            <a:fld id="{F2F110F3-50B4-4998-98F9-2FA2C3552F19}" type="slidenum">
              <a:rPr lang="nl-NL" smtClean="0"/>
              <a:t>‹nr.›</a:t>
            </a:fld>
            <a:endParaRPr lang="nl-NL"/>
          </a:p>
        </p:txBody>
      </p:sp>
    </p:spTree>
    <p:extLst>
      <p:ext uri="{BB962C8B-B14F-4D97-AF65-F5344CB8AC3E}">
        <p14:creationId xmlns:p14="http://schemas.microsoft.com/office/powerpoint/2010/main" val="58476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2878698-DFFE-48C6-A895-57E33118E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80F335D-9771-4504-8029-27EF8A2D7B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B9DB15-D06B-4C55-84D0-0FE3C27BB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904AD-434D-4918-BB49-579AEDF9DA86}" type="datetimeFigureOut">
              <a:rPr lang="nl-NL" smtClean="0"/>
              <a:t>14-3-2021</a:t>
            </a:fld>
            <a:endParaRPr lang="nl-NL"/>
          </a:p>
        </p:txBody>
      </p:sp>
      <p:sp>
        <p:nvSpPr>
          <p:cNvPr id="5" name="Tijdelijke aanduiding voor voettekst 4">
            <a:extLst>
              <a:ext uri="{FF2B5EF4-FFF2-40B4-BE49-F238E27FC236}">
                <a16:creationId xmlns:a16="http://schemas.microsoft.com/office/drawing/2014/main" id="{9F271FD5-6D0C-4835-86B3-02DEDE5EAB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0F439DE-647D-4744-A00D-9739E2D2C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110F3-50B4-4998-98F9-2FA2C3552F19}" type="slidenum">
              <a:rPr lang="nl-NL" smtClean="0"/>
              <a:t>‹nr.›</a:t>
            </a:fld>
            <a:endParaRPr lang="nl-NL"/>
          </a:p>
        </p:txBody>
      </p:sp>
    </p:spTree>
    <p:extLst>
      <p:ext uri="{BB962C8B-B14F-4D97-AF65-F5344CB8AC3E}">
        <p14:creationId xmlns:p14="http://schemas.microsoft.com/office/powerpoint/2010/main" val="3110992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ggzinterventie.nl/heroineverslaving/" TargetMode="External"/><Relationship Id="rId13" Type="http://schemas.openxmlformats.org/officeDocument/2006/relationships/hyperlink" Target="https://ggzinterventie.nl/wietverslaving/" TargetMode="External"/><Relationship Id="rId3" Type="http://schemas.openxmlformats.org/officeDocument/2006/relationships/hyperlink" Target="https://ggzinterventie.nl/verslaving/alcoholverslaving/" TargetMode="External"/><Relationship Id="rId7" Type="http://schemas.openxmlformats.org/officeDocument/2006/relationships/hyperlink" Target="https://ggzinterventie.nl/3-mmc-verslaving/" TargetMode="External"/><Relationship Id="rId12" Type="http://schemas.openxmlformats.org/officeDocument/2006/relationships/hyperlink" Target="https://ggzinterventie.nl/speed-verslavin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ggzinterventie.nl/ghbverslaving/" TargetMode="External"/><Relationship Id="rId11" Type="http://schemas.openxmlformats.org/officeDocument/2006/relationships/hyperlink" Target="https://ggzinterventie.nl/xtc-verslaving/" TargetMode="External"/><Relationship Id="rId5" Type="http://schemas.openxmlformats.org/officeDocument/2006/relationships/hyperlink" Target="https://ggzinterventie.nl/cocaineverslaving/" TargetMode="External"/><Relationship Id="rId10" Type="http://schemas.openxmlformats.org/officeDocument/2006/relationships/hyperlink" Target="https://ggzinterventie.nl/crystal-meth-verslaving/" TargetMode="External"/><Relationship Id="rId4" Type="http://schemas.openxmlformats.org/officeDocument/2006/relationships/hyperlink" Target="https://ggzinterventie.nl/drugsverslaving/" TargetMode="External"/><Relationship Id="rId9" Type="http://schemas.openxmlformats.org/officeDocument/2006/relationships/hyperlink" Target="https://ggzinterventie.nl/methadonverslaving/" TargetMode="External"/><Relationship Id="rId14" Type="http://schemas.openxmlformats.org/officeDocument/2006/relationships/hyperlink" Target="https://ggzinterventie.nl/medicijnverslav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gzinterventie.nl/gokverslavin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ggzinterventie.nl/gameverslavin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ggzinterventie.nl/drugsverslaving/zelftesten/" TargetMode="External"/><Relationship Id="rId4" Type="http://schemas.openxmlformats.org/officeDocument/2006/relationships/hyperlink" Target="https://ggzinterventie.nl/alcoholverslaving/zelftest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est Practices for Helping Employees Who Suffer from Addiction - HR Daily  Advisor">
            <a:extLst>
              <a:ext uri="{FF2B5EF4-FFF2-40B4-BE49-F238E27FC236}">
                <a16:creationId xmlns:a16="http://schemas.microsoft.com/office/drawing/2014/main" id="{51516EDB-F743-4D56-BBF7-230F8664207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266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BBA77C2-6E62-4887-AD14-17065C4DB162}"/>
              </a:ext>
            </a:extLst>
          </p:cNvPr>
          <p:cNvSpPr>
            <a:spLocks noGrp="1"/>
          </p:cNvSpPr>
          <p:nvPr>
            <p:ph type="ctrTitle"/>
          </p:nvPr>
        </p:nvSpPr>
        <p:spPr>
          <a:xfrm>
            <a:off x="1524000" y="1122362"/>
            <a:ext cx="9144000" cy="2900518"/>
          </a:xfrm>
        </p:spPr>
        <p:txBody>
          <a:bodyPr>
            <a:normAutofit/>
          </a:bodyPr>
          <a:lstStyle/>
          <a:p>
            <a:r>
              <a:rPr lang="nl-NL">
                <a:solidFill>
                  <a:srgbClr val="FFFFFF"/>
                </a:solidFill>
              </a:rPr>
              <a:t>verslaving</a:t>
            </a:r>
          </a:p>
        </p:txBody>
      </p:sp>
      <p:sp>
        <p:nvSpPr>
          <p:cNvPr id="3" name="Ondertitel 2">
            <a:extLst>
              <a:ext uri="{FF2B5EF4-FFF2-40B4-BE49-F238E27FC236}">
                <a16:creationId xmlns:a16="http://schemas.microsoft.com/office/drawing/2014/main" id="{003AC1D1-A6FD-414C-8CDC-E7761F318859}"/>
              </a:ext>
            </a:extLst>
          </p:cNvPr>
          <p:cNvSpPr>
            <a:spLocks noGrp="1"/>
          </p:cNvSpPr>
          <p:nvPr>
            <p:ph type="subTitle" idx="1"/>
          </p:nvPr>
        </p:nvSpPr>
        <p:spPr>
          <a:xfrm>
            <a:off x="1524000" y="4159404"/>
            <a:ext cx="9144000" cy="1098395"/>
          </a:xfrm>
        </p:spPr>
        <p:txBody>
          <a:bodyPr>
            <a:normAutofit/>
          </a:bodyPr>
          <a:lstStyle/>
          <a:p>
            <a:endParaRPr lang="nl-NL" dirty="0">
              <a:solidFill>
                <a:srgbClr val="FFFFFF"/>
              </a:solidFill>
            </a:endParaRPr>
          </a:p>
        </p:txBody>
      </p:sp>
    </p:spTree>
    <p:extLst>
      <p:ext uri="{BB962C8B-B14F-4D97-AF65-F5344CB8AC3E}">
        <p14:creationId xmlns:p14="http://schemas.microsoft.com/office/powerpoint/2010/main" val="42603320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The History of Addiction and Mental Health Treatment | Foundations Recovery  Network">
            <a:extLst>
              <a:ext uri="{FF2B5EF4-FFF2-40B4-BE49-F238E27FC236}">
                <a16:creationId xmlns:a16="http://schemas.microsoft.com/office/drawing/2014/main" id="{4A683191-641C-4BBA-A565-9F95A6D9D5E9}"/>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2932" b="22069"/>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9277A40-FAB4-400A-95B7-34D3009F4E6F}"/>
              </a:ext>
            </a:extLst>
          </p:cNvPr>
          <p:cNvSpPr>
            <a:spLocks noGrp="1"/>
          </p:cNvSpPr>
          <p:nvPr>
            <p:ph type="title"/>
          </p:nvPr>
        </p:nvSpPr>
        <p:spPr>
          <a:xfrm>
            <a:off x="841249" y="941832"/>
            <a:ext cx="10506456" cy="2057400"/>
          </a:xfrm>
        </p:spPr>
        <p:txBody>
          <a:bodyPr anchor="b">
            <a:normAutofit/>
          </a:bodyPr>
          <a:lstStyle/>
          <a:p>
            <a:br>
              <a:rPr lang="nl-NL" sz="3500"/>
            </a:br>
            <a:r>
              <a:rPr lang="nl-NL" sz="3500"/>
              <a:t>Geestelijke afhankelijkheid</a:t>
            </a:r>
            <a:br>
              <a:rPr lang="nl-NL" sz="3500"/>
            </a:br>
            <a:br>
              <a:rPr lang="nl-NL" sz="3500"/>
            </a:br>
            <a:endParaRPr lang="nl-NL" sz="3500"/>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0CDCA544-137C-4BF2-9374-F9698459AB3E}"/>
              </a:ext>
            </a:extLst>
          </p:cNvPr>
          <p:cNvSpPr>
            <a:spLocks noGrp="1"/>
          </p:cNvSpPr>
          <p:nvPr>
            <p:ph idx="1"/>
          </p:nvPr>
        </p:nvSpPr>
        <p:spPr>
          <a:xfrm>
            <a:off x="841248" y="3502152"/>
            <a:ext cx="10506456" cy="2670048"/>
          </a:xfrm>
        </p:spPr>
        <p:txBody>
          <a:bodyPr>
            <a:normAutofit/>
          </a:bodyPr>
          <a:lstStyle/>
          <a:p>
            <a:r>
              <a:rPr lang="nl-NL" sz="2000"/>
              <a:t>Bij geestelijke afhankelijkheid verlang je zo naar het middel dat je alleen nog maar kunt denken aan het gebruiken van het middel, dit geeft je het gevoel niet meer zonder te kunnen.</a:t>
            </a:r>
          </a:p>
          <a:p>
            <a:pPr marL="0" indent="0">
              <a:buNone/>
            </a:pPr>
            <a:br>
              <a:rPr lang="nl-NL" sz="2000"/>
            </a:br>
            <a:endParaRPr lang="nl-NL" sz="2000"/>
          </a:p>
        </p:txBody>
      </p:sp>
    </p:spTree>
    <p:extLst>
      <p:ext uri="{BB962C8B-B14F-4D97-AF65-F5344CB8AC3E}">
        <p14:creationId xmlns:p14="http://schemas.microsoft.com/office/powerpoint/2010/main" val="381697643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CFF2FEF-2766-4C3E-B6A5-61CACA7A2587}"/>
              </a:ext>
            </a:extLst>
          </p:cNvPr>
          <p:cNvSpPr>
            <a:spLocks noGrp="1"/>
          </p:cNvSpPr>
          <p:nvPr>
            <p:ph type="title"/>
          </p:nvPr>
        </p:nvSpPr>
        <p:spPr>
          <a:xfrm>
            <a:off x="6234865" y="568517"/>
            <a:ext cx="5248221" cy="1067209"/>
          </a:xfrm>
        </p:spPr>
        <p:txBody>
          <a:bodyPr>
            <a:normAutofit/>
          </a:bodyPr>
          <a:lstStyle/>
          <a:p>
            <a:br>
              <a:rPr lang="nl-NL" sz="1400">
                <a:solidFill>
                  <a:schemeClr val="bg1"/>
                </a:solidFill>
              </a:rPr>
            </a:br>
            <a:r>
              <a:rPr lang="nl-NL" sz="1400">
                <a:solidFill>
                  <a:schemeClr val="bg1"/>
                </a:solidFill>
              </a:rPr>
              <a:t>Lichamelijke afhankelijkheid</a:t>
            </a:r>
            <a:br>
              <a:rPr lang="nl-NL" sz="1400">
                <a:solidFill>
                  <a:schemeClr val="bg1"/>
                </a:solidFill>
              </a:rPr>
            </a:br>
            <a:br>
              <a:rPr lang="nl-NL" sz="1400">
                <a:solidFill>
                  <a:schemeClr val="bg1"/>
                </a:solidFill>
              </a:rPr>
            </a:br>
            <a:endParaRPr lang="nl-NL" sz="1400">
              <a:solidFill>
                <a:schemeClr val="bg1"/>
              </a:solidFill>
            </a:endParaRPr>
          </a:p>
        </p:txBody>
      </p:sp>
      <p:pic>
        <p:nvPicPr>
          <p:cNvPr id="10242" name="Picture 2" descr="Physical vs Mental Addictions: What's the Difference? | The Ranch PA">
            <a:extLst>
              <a:ext uri="{FF2B5EF4-FFF2-40B4-BE49-F238E27FC236}">
                <a16:creationId xmlns:a16="http://schemas.microsoft.com/office/drawing/2014/main" id="{B123FF70-7D41-4F6D-98B2-F4CF835F69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223" r="8671"/>
          <a:stretch/>
        </p:blipFill>
        <p:spPr bwMode="auto">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74" name="Freeform: Shape 7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75" name="Freeform: Shape 7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Tijdelijke aanduiding voor inhoud 2">
            <a:extLst>
              <a:ext uri="{FF2B5EF4-FFF2-40B4-BE49-F238E27FC236}">
                <a16:creationId xmlns:a16="http://schemas.microsoft.com/office/drawing/2014/main" id="{08F21165-8225-4BC4-B8C4-A51DE1AE36BE}"/>
              </a:ext>
            </a:extLst>
          </p:cNvPr>
          <p:cNvSpPr>
            <a:spLocks noGrp="1"/>
          </p:cNvSpPr>
          <p:nvPr>
            <p:ph idx="1"/>
          </p:nvPr>
        </p:nvSpPr>
        <p:spPr>
          <a:xfrm>
            <a:off x="6234868" y="1820369"/>
            <a:ext cx="5217173" cy="4351338"/>
          </a:xfrm>
        </p:spPr>
        <p:txBody>
          <a:bodyPr>
            <a:normAutofit/>
          </a:bodyPr>
          <a:lstStyle/>
          <a:p>
            <a:r>
              <a:rPr lang="nl-NL" sz="2400">
                <a:solidFill>
                  <a:schemeClr val="bg1"/>
                </a:solidFill>
              </a:rPr>
              <a:t>Bij lichamelijke afhankelijkheid is je lichaam gewend geraakt aan het gebruik van een middel. Dit zorgt ervoor dat als je het middel niet gebruikt, je lichaam gaat protesteren. Dit kan resulteren in ziekteverschijnselen zoals koorts, misselijkheid, hoofdpijn en slapeloosheid. De zogenaamde ontwenningsverschijnselen.</a:t>
            </a:r>
          </a:p>
          <a:p>
            <a:br>
              <a:rPr lang="nl-NL" sz="2400">
                <a:solidFill>
                  <a:schemeClr val="bg1"/>
                </a:solidFill>
              </a:rPr>
            </a:br>
            <a:endParaRPr lang="nl-NL" sz="2400">
              <a:solidFill>
                <a:schemeClr val="bg1"/>
              </a:solidFill>
            </a:endParaRPr>
          </a:p>
        </p:txBody>
      </p:sp>
      <p:grpSp>
        <p:nvGrpSpPr>
          <p:cNvPr id="77"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78" name="Freeform: Shape 77">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970300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A0AFB70-271E-4D87-8D99-6F305104A0E0}"/>
              </a:ext>
            </a:extLst>
          </p:cNvPr>
          <p:cNvSpPr>
            <a:spLocks noGrp="1"/>
          </p:cNvSpPr>
          <p:nvPr>
            <p:ph type="title"/>
          </p:nvPr>
        </p:nvSpPr>
        <p:spPr>
          <a:xfrm>
            <a:off x="6688182" y="932961"/>
            <a:ext cx="4887685" cy="1777419"/>
          </a:xfrm>
        </p:spPr>
        <p:txBody>
          <a:bodyPr anchor="b">
            <a:normAutofit/>
          </a:bodyPr>
          <a:lstStyle/>
          <a:p>
            <a:br>
              <a:rPr lang="nl-NL" sz="2800"/>
            </a:br>
            <a:r>
              <a:rPr lang="nl-NL" sz="2800"/>
              <a:t>Hoe ontstaat verslaving?</a:t>
            </a:r>
            <a:br>
              <a:rPr lang="nl-NL" sz="2800"/>
            </a:br>
            <a:br>
              <a:rPr lang="nl-NL" sz="2800"/>
            </a:br>
            <a:endParaRPr lang="nl-NL" sz="2800"/>
          </a:p>
        </p:txBody>
      </p:sp>
      <p:pic>
        <p:nvPicPr>
          <p:cNvPr id="11266" name="Picture 2" descr="The Cycle of Addiction – SpecialCare">
            <a:extLst>
              <a:ext uri="{FF2B5EF4-FFF2-40B4-BE49-F238E27FC236}">
                <a16:creationId xmlns:a16="http://schemas.microsoft.com/office/drawing/2014/main" id="{FCB10EF2-8FD4-4573-AA3C-D9E563AA3A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2" r="25001" b="-1"/>
          <a:stretch/>
        </p:blipFill>
        <p:spPr bwMode="auto">
          <a:xfrm>
            <a:off x="391903"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sp>
        <p:nvSpPr>
          <p:cNvPr id="73"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EE624E0-B332-4EDE-866E-4BE9B6337960}"/>
              </a:ext>
            </a:extLst>
          </p:cNvPr>
          <p:cNvSpPr>
            <a:spLocks noGrp="1"/>
          </p:cNvSpPr>
          <p:nvPr>
            <p:ph idx="1"/>
          </p:nvPr>
        </p:nvSpPr>
        <p:spPr>
          <a:xfrm>
            <a:off x="6688182" y="2894529"/>
            <a:ext cx="4887685" cy="3210179"/>
          </a:xfrm>
        </p:spPr>
        <p:txBody>
          <a:bodyPr anchor="t">
            <a:normAutofit/>
          </a:bodyPr>
          <a:lstStyle/>
          <a:p>
            <a:r>
              <a:rPr lang="nl-NL" sz="1400"/>
              <a:t>Drugs beïnvloeden de werking van stofjes die elektrische signalen van de ene zenuw naar de andere zenuw overbrengen. Daardoor worden bepaalde hersengedeelten gestimuleerd of geremd. Hierdoor ontstaat een beloningssysteem.</a:t>
            </a:r>
          </a:p>
          <a:p>
            <a:r>
              <a:rPr lang="nl-NL" sz="1400"/>
              <a:t>Dopamine behoort tot het beloningssysteem van onze hersenen en zorgt ervoor dat je je tevreden en beloond voelt. Door middelengebruik ontstaat meer dopamine. Hierdoor voel je je anders, prettiger, sterker en meer alert. Ook kun je vlucht of vechtgedrag vertonen. Omdat dit vaak goed voelt, wil je dit gevoel herhalen. Door herhalen ga je vaker gebruiken en heb je steeds meer nodig om hetzelfde effect te krijgen. Zo onstaat er verslavingsgedrag</a:t>
            </a:r>
          </a:p>
          <a:p>
            <a:endParaRPr lang="nl-NL" sz="1400"/>
          </a:p>
        </p:txBody>
      </p:sp>
    </p:spTree>
    <p:extLst>
      <p:ext uri="{BB962C8B-B14F-4D97-AF65-F5344CB8AC3E}">
        <p14:creationId xmlns:p14="http://schemas.microsoft.com/office/powerpoint/2010/main" val="367563024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a:extLst>
              <a:ext uri="{FF2B5EF4-FFF2-40B4-BE49-F238E27FC236}">
                <a16:creationId xmlns:a16="http://schemas.microsoft.com/office/drawing/2014/main" id="{7D8B6F40-2896-4E3E-A051-9CC10A198F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171"/>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12290" name="Picture 2" descr="Beach Summer Party Enjoyment Happiness Youth Culture Concept Stock Photo,  Picture And Royalty Free Image. Image 47064233.">
            <a:extLst>
              <a:ext uri="{FF2B5EF4-FFF2-40B4-BE49-F238E27FC236}">
                <a16:creationId xmlns:a16="http://schemas.microsoft.com/office/drawing/2014/main" id="{48E1366B-264B-45FA-97E9-F17C8517AF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6" r="9894" b="-1"/>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2294" name="Picture 6" descr="Invloed matig alcoholgebruik van ouders op ontwikkeling kind flink  onderschat - Ouders Centraal">
            <a:extLst>
              <a:ext uri="{FF2B5EF4-FFF2-40B4-BE49-F238E27FC236}">
                <a16:creationId xmlns:a16="http://schemas.microsoft.com/office/drawing/2014/main" id="{471A5013-4211-4FE7-A5F2-CC9491DA32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27445"/>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93" name="Freeform: Shape 192">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4" name="Freeform: Shape 193">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31B09F2-C362-4FEA-8D2B-6964CC22056A}"/>
              </a:ext>
            </a:extLst>
          </p:cNvPr>
          <p:cNvSpPr>
            <a:spLocks noGrp="1"/>
          </p:cNvSpPr>
          <p:nvPr>
            <p:ph type="title"/>
          </p:nvPr>
        </p:nvSpPr>
        <p:spPr>
          <a:xfrm>
            <a:off x="448056" y="685800"/>
            <a:ext cx="4922338" cy="1325563"/>
          </a:xfrm>
        </p:spPr>
        <p:txBody>
          <a:bodyPr>
            <a:normAutofit/>
          </a:bodyPr>
          <a:lstStyle/>
          <a:p>
            <a:br>
              <a:rPr lang="nl-NL" sz="2100"/>
            </a:br>
            <a:r>
              <a:rPr lang="nl-NL" sz="2100"/>
              <a:t>Oorzaken van verslaving</a:t>
            </a:r>
            <a:br>
              <a:rPr lang="nl-NL" sz="2100"/>
            </a:br>
            <a:br>
              <a:rPr lang="nl-NL" sz="2100"/>
            </a:br>
            <a:endParaRPr lang="nl-NL" sz="2100"/>
          </a:p>
        </p:txBody>
      </p:sp>
      <p:sp>
        <p:nvSpPr>
          <p:cNvPr id="195" name="Rectangle 194">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Rectangle 195">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DF445804-551D-4F47-8C76-A99DDE19E9CE}"/>
              </a:ext>
            </a:extLst>
          </p:cNvPr>
          <p:cNvSpPr>
            <a:spLocks noGrp="1"/>
          </p:cNvSpPr>
          <p:nvPr>
            <p:ph idx="1"/>
          </p:nvPr>
        </p:nvSpPr>
        <p:spPr>
          <a:xfrm>
            <a:off x="448056" y="2514600"/>
            <a:ext cx="4922338" cy="3666744"/>
          </a:xfrm>
        </p:spPr>
        <p:txBody>
          <a:bodyPr>
            <a:normAutofit/>
          </a:bodyPr>
          <a:lstStyle/>
          <a:p>
            <a:r>
              <a:rPr lang="nl-NL" sz="2000"/>
              <a:t>Bij 35-80% van de verslaafde speelt erfelijkheid een rol bij de ontwikkeling van een verslaving.</a:t>
            </a:r>
            <a:br>
              <a:rPr lang="nl-NL" sz="2000"/>
            </a:br>
            <a:r>
              <a:rPr lang="nl-NL" sz="2000"/>
              <a:t>Kinderen waarbij een of beide ouders verslaafd zijn geweest hebben meer kans op het ontwikkelen van een verslaving.</a:t>
            </a:r>
            <a:br>
              <a:rPr lang="nl-NL" sz="2000"/>
            </a:br>
            <a:r>
              <a:rPr lang="nl-NL" sz="2000"/>
              <a:t>Daarnaast kunnen persoonlijke- en omgevingsfactoren ook een rol spelen. Denk bijvoorbeeld aan een psychische stoornis, het vroegtijdig verlaten van school of financiële problemen.</a:t>
            </a:r>
          </a:p>
        </p:txBody>
      </p:sp>
    </p:spTree>
    <p:extLst>
      <p:ext uri="{BB962C8B-B14F-4D97-AF65-F5344CB8AC3E}">
        <p14:creationId xmlns:p14="http://schemas.microsoft.com/office/powerpoint/2010/main" val="249523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DEBE66D-B0FE-46B4-BF51-3ECF323FF3EF}"/>
              </a:ext>
            </a:extLst>
          </p:cNvPr>
          <p:cNvSpPr>
            <a:spLocks noGrp="1"/>
          </p:cNvSpPr>
          <p:nvPr>
            <p:ph type="title"/>
          </p:nvPr>
        </p:nvSpPr>
        <p:spPr>
          <a:xfrm>
            <a:off x="838201" y="365125"/>
            <a:ext cx="3816095" cy="1938076"/>
          </a:xfrm>
        </p:spPr>
        <p:txBody>
          <a:bodyPr>
            <a:normAutofit/>
          </a:bodyPr>
          <a:lstStyle/>
          <a:p>
            <a:br>
              <a:rPr lang="nl-NL" sz="2400"/>
            </a:br>
            <a:r>
              <a:rPr lang="nl-NL" sz="2400"/>
              <a:t>Hoe kom je van een verslaving af?</a:t>
            </a:r>
            <a:br>
              <a:rPr lang="nl-NL" sz="2400"/>
            </a:br>
            <a:br>
              <a:rPr lang="nl-NL" sz="2400"/>
            </a:br>
            <a:endParaRPr lang="nl-NL" sz="2400"/>
          </a:p>
        </p:txBody>
      </p:sp>
      <p:sp>
        <p:nvSpPr>
          <p:cNvPr id="3" name="Tijdelijke aanduiding voor inhoud 2">
            <a:extLst>
              <a:ext uri="{FF2B5EF4-FFF2-40B4-BE49-F238E27FC236}">
                <a16:creationId xmlns:a16="http://schemas.microsoft.com/office/drawing/2014/main" id="{AE20722A-172E-4586-8899-4FC53608FEA4}"/>
              </a:ext>
            </a:extLst>
          </p:cNvPr>
          <p:cNvSpPr>
            <a:spLocks noGrp="1"/>
          </p:cNvSpPr>
          <p:nvPr>
            <p:ph idx="1"/>
          </p:nvPr>
        </p:nvSpPr>
        <p:spPr>
          <a:xfrm>
            <a:off x="838201" y="2482589"/>
            <a:ext cx="3816096" cy="3694373"/>
          </a:xfrm>
        </p:spPr>
        <p:txBody>
          <a:bodyPr>
            <a:normAutofit/>
          </a:bodyPr>
          <a:lstStyle/>
          <a:p>
            <a:pPr marL="0" indent="0">
              <a:buNone/>
            </a:pPr>
            <a:r>
              <a:rPr lang="nl-NL" sz="1600"/>
              <a:t>Onderliggende problematiek</a:t>
            </a:r>
          </a:p>
          <a:p>
            <a:endParaRPr lang="nl-NL" sz="1600"/>
          </a:p>
          <a:p>
            <a:r>
              <a:rPr lang="nl-NL" sz="1600"/>
              <a:t>Is verslaving wel de eerste indicatie? Of speelt er meer?</a:t>
            </a:r>
          </a:p>
          <a:p>
            <a:endParaRPr lang="nl-NL" sz="1600"/>
          </a:p>
          <a:p>
            <a:pPr marL="0" indent="0">
              <a:buNone/>
            </a:pPr>
            <a:r>
              <a:rPr lang="nl-NL" sz="1600"/>
              <a:t>Verwijzing</a:t>
            </a:r>
          </a:p>
          <a:p>
            <a:r>
              <a:rPr lang="nl-NL" sz="1600"/>
              <a:t>Huisarts </a:t>
            </a:r>
          </a:p>
          <a:p>
            <a:r>
              <a:rPr lang="nl-NL" sz="1600"/>
              <a:t>Verslavingszorg</a:t>
            </a:r>
          </a:p>
          <a:p>
            <a:r>
              <a:rPr lang="nl-NL" sz="1600"/>
              <a:t>GGZ</a:t>
            </a:r>
          </a:p>
          <a:p>
            <a:r>
              <a:rPr lang="nl-NL" sz="1600"/>
              <a:t>Jelinek</a:t>
            </a:r>
          </a:p>
          <a:p>
            <a:r>
              <a:rPr lang="nl-NL" sz="1600"/>
              <a:t>trimbos</a:t>
            </a:r>
          </a:p>
          <a:p>
            <a:endParaRPr lang="nl-NL" sz="1600"/>
          </a:p>
          <a:p>
            <a:endParaRPr lang="nl-NL" sz="1600"/>
          </a:p>
          <a:p>
            <a:endParaRPr lang="nl-NL" sz="1600"/>
          </a:p>
          <a:p>
            <a:endParaRPr lang="nl-NL" sz="1600"/>
          </a:p>
        </p:txBody>
      </p:sp>
      <p:pic>
        <p:nvPicPr>
          <p:cNvPr id="13314" name="Picture 2" descr="Detox behandeling - IGHD">
            <a:extLst>
              <a:ext uri="{FF2B5EF4-FFF2-40B4-BE49-F238E27FC236}">
                <a16:creationId xmlns:a16="http://schemas.microsoft.com/office/drawing/2014/main" id="{A2599C59-455C-49B0-A692-E4B4BB194C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8" r="1" b="1"/>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B07DB310-B3F0-4866-BF90-FBFD59EC52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03" r="-2" b="27159"/>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135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Verslaving | GGZ Psychologiepraktijk Kalcik">
            <a:extLst>
              <a:ext uri="{FF2B5EF4-FFF2-40B4-BE49-F238E27FC236}">
                <a16:creationId xmlns:a16="http://schemas.microsoft.com/office/drawing/2014/main" id="{338232F1-B44B-4AB2-860C-B2F8CC97594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0674" b="5056"/>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ED3CB7C-B93E-413F-AFEF-4A8278356A73}"/>
              </a:ext>
            </a:extLst>
          </p:cNvPr>
          <p:cNvSpPr>
            <a:spLocks noGrp="1"/>
          </p:cNvSpPr>
          <p:nvPr>
            <p:ph type="title"/>
          </p:nvPr>
        </p:nvSpPr>
        <p:spPr>
          <a:xfrm>
            <a:off x="1524000" y="1903412"/>
            <a:ext cx="9144000" cy="2900518"/>
          </a:xfrm>
        </p:spPr>
        <p:txBody>
          <a:bodyPr vert="horz" lIns="91440" tIns="45720" rIns="91440" bIns="45720" rtlCol="0" anchor="b">
            <a:normAutofit/>
          </a:bodyPr>
          <a:lstStyle/>
          <a:p>
            <a:pPr algn="ctr"/>
            <a:r>
              <a:rPr lang="en-US" sz="6000" dirty="0" err="1">
                <a:solidFill>
                  <a:srgbClr val="FFFFFF"/>
                </a:solidFill>
              </a:rPr>
              <a:t>Interventies</a:t>
            </a:r>
            <a:r>
              <a:rPr lang="en-US" sz="6000" dirty="0">
                <a:solidFill>
                  <a:srgbClr val="FFFFFF"/>
                </a:solidFill>
              </a:rPr>
              <a:t>?</a:t>
            </a:r>
            <a:br>
              <a:rPr lang="en-US" sz="6000" dirty="0">
                <a:solidFill>
                  <a:srgbClr val="FFFFFF"/>
                </a:solidFill>
              </a:rPr>
            </a:br>
            <a:endParaRPr lang="en-US" sz="6000" dirty="0">
              <a:solidFill>
                <a:srgbClr val="FFFFFF"/>
              </a:solidFill>
            </a:endParaRPr>
          </a:p>
        </p:txBody>
      </p:sp>
    </p:spTree>
    <p:extLst>
      <p:ext uri="{BB962C8B-B14F-4D97-AF65-F5344CB8AC3E}">
        <p14:creationId xmlns:p14="http://schemas.microsoft.com/office/powerpoint/2010/main" val="266278120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rticle - Renascent Cocaine Addiction Treatment">
            <a:extLst>
              <a:ext uri="{FF2B5EF4-FFF2-40B4-BE49-F238E27FC236}">
                <a16:creationId xmlns:a16="http://schemas.microsoft.com/office/drawing/2014/main" id="{598C9091-7A3E-471B-8E50-382A0A699C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31" r="28173" b="5159"/>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7471EBC-1D00-433D-A03E-0E2A8C38A254}"/>
              </a:ext>
            </a:extLst>
          </p:cNvPr>
          <p:cNvSpPr>
            <a:spLocks noGrp="1"/>
          </p:cNvSpPr>
          <p:nvPr>
            <p:ph type="title"/>
          </p:nvPr>
        </p:nvSpPr>
        <p:spPr>
          <a:xfrm>
            <a:off x="371094" y="1161288"/>
            <a:ext cx="3438144" cy="1124712"/>
          </a:xfrm>
        </p:spPr>
        <p:txBody>
          <a:bodyPr anchor="b">
            <a:normAutofit/>
          </a:bodyPr>
          <a:lstStyle/>
          <a:p>
            <a:r>
              <a:rPr lang="nl-NL" sz="2800"/>
              <a:t>vandaag</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5B09EEB-5F3B-4A36-B088-50FD4BA8A2FD}"/>
              </a:ext>
            </a:extLst>
          </p:cNvPr>
          <p:cNvSpPr>
            <a:spLocks noGrp="1"/>
          </p:cNvSpPr>
          <p:nvPr>
            <p:ph idx="1"/>
          </p:nvPr>
        </p:nvSpPr>
        <p:spPr>
          <a:xfrm>
            <a:off x="371094" y="2718054"/>
            <a:ext cx="3438906" cy="3207258"/>
          </a:xfrm>
        </p:spPr>
        <p:txBody>
          <a:bodyPr anchor="t">
            <a:normAutofit/>
          </a:bodyPr>
          <a:lstStyle/>
          <a:p>
            <a:r>
              <a:rPr lang="nl-NL" sz="1700" dirty="0"/>
              <a:t>Wat is verslaving</a:t>
            </a:r>
          </a:p>
          <a:p>
            <a:r>
              <a:rPr lang="nl-NL" sz="1700" dirty="0"/>
              <a:t>1: Verslaving aan stoffen</a:t>
            </a:r>
          </a:p>
          <a:p>
            <a:r>
              <a:rPr lang="nl-NL" sz="1700" dirty="0"/>
              <a:t>2: Verslaving aan gedrag</a:t>
            </a:r>
          </a:p>
          <a:p>
            <a:r>
              <a:rPr lang="nl-NL" sz="1700" dirty="0"/>
              <a:t>Hoe herken je verslavingsgedrag?</a:t>
            </a:r>
          </a:p>
          <a:p>
            <a:pPr marL="0" indent="0">
              <a:buNone/>
            </a:pPr>
            <a:r>
              <a:rPr lang="nl-NL" sz="1700" dirty="0"/>
              <a:t>Oorzaak en gevolgen</a:t>
            </a:r>
          </a:p>
          <a:p>
            <a:pPr marL="0" indent="0">
              <a:buNone/>
            </a:pPr>
            <a:endParaRPr lang="nl-NL" sz="1700" dirty="0"/>
          </a:p>
          <a:p>
            <a:pPr marL="0" indent="0">
              <a:buNone/>
            </a:pPr>
            <a:r>
              <a:rPr lang="nl-NL" sz="1700" dirty="0"/>
              <a:t>Onderliggende indicatie</a:t>
            </a:r>
          </a:p>
          <a:p>
            <a:pPr marL="0" indent="0">
              <a:buNone/>
            </a:pPr>
            <a:endParaRPr lang="nl-NL" sz="1700" dirty="0"/>
          </a:p>
          <a:p>
            <a:pPr marL="0" indent="0">
              <a:buNone/>
            </a:pPr>
            <a:r>
              <a:rPr lang="nl-NL" sz="1700" dirty="0"/>
              <a:t>Interventies</a:t>
            </a:r>
          </a:p>
          <a:p>
            <a:pPr marL="0" indent="0">
              <a:buNone/>
            </a:pPr>
            <a:endParaRPr lang="nl-NL" sz="1700" dirty="0"/>
          </a:p>
        </p:txBody>
      </p:sp>
    </p:spTree>
    <p:extLst>
      <p:ext uri="{BB962C8B-B14F-4D97-AF65-F5344CB8AC3E}">
        <p14:creationId xmlns:p14="http://schemas.microsoft.com/office/powerpoint/2010/main" val="212777598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De hersenen van een verslaafde: de anatomie van dwang en behoefte">
            <a:extLst>
              <a:ext uri="{FF2B5EF4-FFF2-40B4-BE49-F238E27FC236}">
                <a16:creationId xmlns:a16="http://schemas.microsoft.com/office/drawing/2014/main" id="{4A061EF7-5D77-4DEF-950E-218B5F0F8D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607" b="82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28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A6898-30EF-4122-8921-897BFF1EA8D5}"/>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8453B6CF-57B7-43E6-B72F-4AD774EBF48A}"/>
              </a:ext>
            </a:extLst>
          </p:cNvPr>
          <p:cNvPicPr>
            <a:picLocks noGrp="1" noChangeAspect="1"/>
          </p:cNvPicPr>
          <p:nvPr>
            <p:ph idx="1"/>
          </p:nvPr>
        </p:nvPicPr>
        <p:blipFill>
          <a:blip r:embed="rId2"/>
          <a:stretch>
            <a:fillRect/>
          </a:stretch>
        </p:blipFill>
        <p:spPr>
          <a:xfrm>
            <a:off x="-2643012" y="-914400"/>
            <a:ext cx="16435212" cy="9244806"/>
          </a:xfrm>
          <a:prstGeom prst="rect">
            <a:avLst/>
          </a:prstGeom>
        </p:spPr>
      </p:pic>
    </p:spTree>
    <p:extLst>
      <p:ext uri="{BB962C8B-B14F-4D97-AF65-F5344CB8AC3E}">
        <p14:creationId xmlns:p14="http://schemas.microsoft.com/office/powerpoint/2010/main" val="421748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el 1">
            <a:extLst>
              <a:ext uri="{FF2B5EF4-FFF2-40B4-BE49-F238E27FC236}">
                <a16:creationId xmlns:a16="http://schemas.microsoft.com/office/drawing/2014/main" id="{C539070E-1DC2-4AFC-9C02-0163A1E1004C}"/>
              </a:ext>
            </a:extLst>
          </p:cNvPr>
          <p:cNvSpPr>
            <a:spLocks noGrp="1"/>
          </p:cNvSpPr>
          <p:nvPr>
            <p:ph type="title"/>
          </p:nvPr>
        </p:nvSpPr>
        <p:spPr>
          <a:xfrm>
            <a:off x="8016641" y="662400"/>
            <a:ext cx="3410309" cy="1492132"/>
          </a:xfrm>
        </p:spPr>
        <p:txBody>
          <a:bodyPr anchor="t">
            <a:normAutofit/>
          </a:bodyPr>
          <a:lstStyle/>
          <a:p>
            <a:r>
              <a:rPr lang="nl-NL" sz="2400"/>
              <a:t>Wanneer ben je verslaafd?</a:t>
            </a:r>
            <a:br>
              <a:rPr lang="nl-NL" sz="2400"/>
            </a:br>
            <a:br>
              <a:rPr lang="nl-NL" sz="2400"/>
            </a:br>
            <a:endParaRPr lang="nl-NL" sz="2400"/>
          </a:p>
        </p:txBody>
      </p:sp>
      <p:sp>
        <p:nvSpPr>
          <p:cNvPr id="77" name="Freeform: Shape 76">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anneer ben je verslaafd?">
            <a:extLst>
              <a:ext uri="{FF2B5EF4-FFF2-40B4-BE49-F238E27FC236}">
                <a16:creationId xmlns:a16="http://schemas.microsoft.com/office/drawing/2014/main" id="{A806EFDA-AFFE-4F77-9C33-117F070DB4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5050" y="1285837"/>
            <a:ext cx="6015897" cy="428632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99F3641A-7581-4062-B949-0466F159263E}"/>
              </a:ext>
            </a:extLst>
          </p:cNvPr>
          <p:cNvSpPr>
            <a:spLocks noGrp="1"/>
          </p:cNvSpPr>
          <p:nvPr>
            <p:ph idx="1"/>
          </p:nvPr>
        </p:nvSpPr>
        <p:spPr>
          <a:xfrm>
            <a:off x="8016641" y="2286000"/>
            <a:ext cx="3410309" cy="3844800"/>
          </a:xfrm>
        </p:spPr>
        <p:txBody>
          <a:bodyPr>
            <a:normAutofit/>
          </a:bodyPr>
          <a:lstStyle/>
          <a:p>
            <a:r>
              <a:rPr lang="nl-NL" sz="2000">
                <a:solidFill>
                  <a:schemeClr val="tx1">
                    <a:alpha val="60000"/>
                  </a:schemeClr>
                </a:solidFill>
              </a:rPr>
              <a:t>Wanneer je niet meer de drang kunt beheersen tot het gebruik van die middelen waarvan je lichamelijk en/of geestelijk afhankelijk bent geworden.</a:t>
            </a:r>
          </a:p>
        </p:txBody>
      </p:sp>
    </p:spTree>
    <p:extLst>
      <p:ext uri="{BB962C8B-B14F-4D97-AF65-F5344CB8AC3E}">
        <p14:creationId xmlns:p14="http://schemas.microsoft.com/office/powerpoint/2010/main" val="1817384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Opdracht 4 Wanneer ben je afhankelijk van drugs? / Onderwerp 3 Drugs |  Leerjaar 1 Verslaving">
            <a:extLst>
              <a:ext uri="{FF2B5EF4-FFF2-40B4-BE49-F238E27FC236}">
                <a16:creationId xmlns:a16="http://schemas.microsoft.com/office/drawing/2014/main" id="{BD6982B3-AA92-425B-8908-229AAF5778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87" b="8099"/>
          <a:stretch/>
        </p:blipFill>
        <p:spPr bwMode="auto">
          <a:xfrm>
            <a:off x="5591174" y="10"/>
            <a:ext cx="6600825"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292463B-E1E8-4AE6-9475-F14446CC1536}"/>
              </a:ext>
            </a:extLst>
          </p:cNvPr>
          <p:cNvSpPr>
            <a:spLocks noGrp="1"/>
          </p:cNvSpPr>
          <p:nvPr>
            <p:ph type="title"/>
          </p:nvPr>
        </p:nvSpPr>
        <p:spPr>
          <a:xfrm>
            <a:off x="371094" y="1161288"/>
            <a:ext cx="3438144" cy="406908"/>
          </a:xfrm>
        </p:spPr>
        <p:txBody>
          <a:bodyPr anchor="b">
            <a:normAutofit fontScale="90000"/>
          </a:bodyPr>
          <a:lstStyle/>
          <a:p>
            <a:r>
              <a:rPr lang="nl-NL" sz="2400" dirty="0"/>
              <a:t>1: Verslaving aan stoffen</a:t>
            </a:r>
            <a:br>
              <a:rPr lang="nl-NL" sz="2400" dirty="0"/>
            </a:br>
            <a:br>
              <a:rPr lang="nl-NL" sz="2400" dirty="0"/>
            </a:br>
            <a:endParaRPr lang="nl-NL" sz="2400"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5E1DDB45-5FBC-4288-9064-FE66FB603DBA}"/>
              </a:ext>
            </a:extLst>
          </p:cNvPr>
          <p:cNvSpPr>
            <a:spLocks noGrp="1"/>
          </p:cNvSpPr>
          <p:nvPr>
            <p:ph idx="1"/>
          </p:nvPr>
        </p:nvSpPr>
        <p:spPr>
          <a:xfrm>
            <a:off x="439293" y="1161288"/>
            <a:ext cx="7201281" cy="5220842"/>
          </a:xfrm>
        </p:spPr>
        <p:txBody>
          <a:bodyPr anchor="t">
            <a:noAutofit/>
          </a:bodyPr>
          <a:lstStyle/>
          <a:p>
            <a:pPr marL="0" indent="0">
              <a:buNone/>
            </a:pPr>
            <a:endParaRPr lang="nl-NL" sz="1800" dirty="0"/>
          </a:p>
          <a:p>
            <a:r>
              <a:rPr lang="nl-NL" sz="1800" dirty="0">
                <a:hlinkClick r:id="rId3"/>
              </a:rPr>
              <a:t>Alcoholverslaving</a:t>
            </a:r>
            <a:endParaRPr lang="nl-NL" sz="1800" dirty="0"/>
          </a:p>
          <a:p>
            <a:r>
              <a:rPr lang="nl-NL" sz="1800" dirty="0">
                <a:hlinkClick r:id="rId4"/>
              </a:rPr>
              <a:t>Drugsverslaving</a:t>
            </a:r>
            <a:endParaRPr lang="nl-NL" sz="1800" dirty="0"/>
          </a:p>
          <a:p>
            <a:r>
              <a:rPr lang="nl-NL" sz="1800" dirty="0">
                <a:hlinkClick r:id="rId5"/>
              </a:rPr>
              <a:t>Cocaïneverslaving</a:t>
            </a:r>
            <a:endParaRPr lang="nl-NL" sz="1800" dirty="0"/>
          </a:p>
          <a:p>
            <a:r>
              <a:rPr lang="nl-NL" sz="1800" dirty="0" err="1">
                <a:hlinkClick r:id="rId6"/>
              </a:rPr>
              <a:t>GHBverslaving</a:t>
            </a:r>
            <a:endParaRPr lang="nl-NL" sz="1800" dirty="0"/>
          </a:p>
          <a:p>
            <a:r>
              <a:rPr lang="nl-NL" sz="1800" dirty="0">
                <a:hlinkClick r:id="rId7"/>
              </a:rPr>
              <a:t>3-MMC verslaving</a:t>
            </a:r>
            <a:endParaRPr lang="nl-NL" sz="1800" dirty="0"/>
          </a:p>
          <a:p>
            <a:r>
              <a:rPr lang="nl-NL" sz="1800" dirty="0">
                <a:hlinkClick r:id="rId8"/>
              </a:rPr>
              <a:t>Heroïneverslaving</a:t>
            </a:r>
            <a:endParaRPr lang="nl-NL" sz="1800" dirty="0"/>
          </a:p>
          <a:p>
            <a:r>
              <a:rPr lang="nl-NL" sz="1800" dirty="0">
                <a:hlinkClick r:id="rId9"/>
              </a:rPr>
              <a:t>Methadonverslaving</a:t>
            </a:r>
            <a:endParaRPr lang="nl-NL" sz="1800" dirty="0"/>
          </a:p>
          <a:p>
            <a:r>
              <a:rPr lang="nl-NL" sz="1800" dirty="0">
                <a:hlinkClick r:id="rId10"/>
              </a:rPr>
              <a:t>Crystal </a:t>
            </a:r>
            <a:r>
              <a:rPr lang="nl-NL" sz="1800" dirty="0" err="1">
                <a:hlinkClick r:id="rId10"/>
              </a:rPr>
              <a:t>Meth</a:t>
            </a:r>
            <a:r>
              <a:rPr lang="nl-NL" sz="1800" dirty="0">
                <a:hlinkClick r:id="rId10"/>
              </a:rPr>
              <a:t> verslaving</a:t>
            </a:r>
            <a:endParaRPr lang="nl-NL" sz="1800" dirty="0"/>
          </a:p>
          <a:p>
            <a:r>
              <a:rPr lang="nl-NL" sz="1800" dirty="0">
                <a:hlinkClick r:id="rId11"/>
              </a:rPr>
              <a:t>XTC / MDMA verslaving</a:t>
            </a:r>
            <a:endParaRPr lang="nl-NL" sz="1800" dirty="0"/>
          </a:p>
          <a:p>
            <a:r>
              <a:rPr lang="nl-NL" sz="1800" dirty="0">
                <a:hlinkClick r:id="rId12"/>
              </a:rPr>
              <a:t>Speedverslaving</a:t>
            </a:r>
            <a:endParaRPr lang="nl-NL" sz="1800" dirty="0"/>
          </a:p>
          <a:p>
            <a:r>
              <a:rPr lang="nl-NL" sz="1800" dirty="0">
                <a:hlinkClick r:id="rId13"/>
              </a:rPr>
              <a:t>Cannabis verslaving</a:t>
            </a:r>
            <a:endParaRPr lang="nl-NL" sz="1800" dirty="0"/>
          </a:p>
          <a:p>
            <a:r>
              <a:rPr lang="nl-NL" sz="1800" dirty="0">
                <a:hlinkClick r:id="rId14"/>
              </a:rPr>
              <a:t>Medicijnverslaving</a:t>
            </a:r>
            <a:endParaRPr lang="nl-NL" sz="1800" dirty="0"/>
          </a:p>
          <a:p>
            <a:pPr marL="0" indent="0">
              <a:buNone/>
            </a:pPr>
            <a:r>
              <a:rPr lang="nl-NL" sz="1800" dirty="0"/>
              <a:t>Lichaamseigen stoffen( welke?)</a:t>
            </a:r>
          </a:p>
        </p:txBody>
      </p:sp>
    </p:spTree>
    <p:extLst>
      <p:ext uri="{BB962C8B-B14F-4D97-AF65-F5344CB8AC3E}">
        <p14:creationId xmlns:p14="http://schemas.microsoft.com/office/powerpoint/2010/main" val="289349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Six tips on adopting healthy behaviors | The Source | Washington University  in St. Louis">
            <a:extLst>
              <a:ext uri="{FF2B5EF4-FFF2-40B4-BE49-F238E27FC236}">
                <a16:creationId xmlns:a16="http://schemas.microsoft.com/office/drawing/2014/main" id="{B6E63579-30FD-46CF-A0B1-0E2733005A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700" b="9089"/>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EBAB338-8C5E-44C7-9B6C-9F7370361E1C}"/>
              </a:ext>
            </a:extLst>
          </p:cNvPr>
          <p:cNvSpPr>
            <a:spLocks noGrp="1"/>
          </p:cNvSpPr>
          <p:nvPr>
            <p:ph type="title"/>
          </p:nvPr>
        </p:nvSpPr>
        <p:spPr>
          <a:xfrm>
            <a:off x="371094" y="1161288"/>
            <a:ext cx="3438144" cy="1124712"/>
          </a:xfrm>
        </p:spPr>
        <p:txBody>
          <a:bodyPr anchor="b">
            <a:normAutofit/>
          </a:bodyPr>
          <a:lstStyle/>
          <a:p>
            <a:r>
              <a:rPr lang="nl-NL" sz="2400"/>
              <a:t>2: Verslaving aan gedrag</a:t>
            </a:r>
            <a:br>
              <a:rPr lang="nl-NL" sz="2400"/>
            </a:br>
            <a:br>
              <a:rPr lang="nl-NL" sz="2400"/>
            </a:br>
            <a:endParaRPr lang="nl-NL" sz="240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CA431E41-C890-44D4-A34D-A245AF2418E9}"/>
              </a:ext>
            </a:extLst>
          </p:cNvPr>
          <p:cNvSpPr>
            <a:spLocks noGrp="1"/>
          </p:cNvSpPr>
          <p:nvPr>
            <p:ph idx="1"/>
          </p:nvPr>
        </p:nvSpPr>
        <p:spPr>
          <a:xfrm>
            <a:off x="371094" y="2718054"/>
            <a:ext cx="3438906" cy="3207258"/>
          </a:xfrm>
        </p:spPr>
        <p:txBody>
          <a:bodyPr anchor="t">
            <a:normAutofit/>
          </a:bodyPr>
          <a:lstStyle/>
          <a:p>
            <a:r>
              <a:rPr lang="nl-NL" sz="1700">
                <a:hlinkClick r:id="rId3"/>
              </a:rPr>
              <a:t>Gokverslaving</a:t>
            </a:r>
            <a:endParaRPr lang="nl-NL" sz="1700"/>
          </a:p>
          <a:p>
            <a:endParaRPr lang="nl-NL" sz="1700"/>
          </a:p>
          <a:p>
            <a:pPr marL="0" indent="0">
              <a:buNone/>
            </a:pPr>
            <a:endParaRPr lang="nl-NL" sz="1700"/>
          </a:p>
          <a:p>
            <a:r>
              <a:rPr lang="nl-NL" sz="1700">
                <a:hlinkClick r:id="rId4"/>
              </a:rPr>
              <a:t>Game &amp; Internet verslaving</a:t>
            </a:r>
            <a:endParaRPr lang="nl-NL" sz="1700"/>
          </a:p>
          <a:p>
            <a:endParaRPr lang="nl-NL" sz="1700"/>
          </a:p>
          <a:p>
            <a:r>
              <a:rPr lang="nl-NL" sz="1700"/>
              <a:t>Seks</a:t>
            </a:r>
          </a:p>
          <a:p>
            <a:r>
              <a:rPr lang="nl-NL" sz="1700"/>
              <a:t>Sporten</a:t>
            </a:r>
          </a:p>
          <a:p>
            <a:r>
              <a:rPr lang="nl-NL" sz="1700"/>
              <a:t>etc</a:t>
            </a:r>
          </a:p>
          <a:p>
            <a:endParaRPr lang="nl-NL" sz="1700"/>
          </a:p>
        </p:txBody>
      </p:sp>
    </p:spTree>
    <p:extLst>
      <p:ext uri="{BB962C8B-B14F-4D97-AF65-F5344CB8AC3E}">
        <p14:creationId xmlns:p14="http://schemas.microsoft.com/office/powerpoint/2010/main" val="260960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Social media addiction recognised as official condition">
            <a:extLst>
              <a:ext uri="{FF2B5EF4-FFF2-40B4-BE49-F238E27FC236}">
                <a16:creationId xmlns:a16="http://schemas.microsoft.com/office/drawing/2014/main" id="{17ECF1B0-4821-4C91-AE2C-FD4CD7E982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10" t="9091" r="30253"/>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1CBEF14-2AEA-4E2C-A402-551926991755}"/>
              </a:ext>
            </a:extLst>
          </p:cNvPr>
          <p:cNvSpPr>
            <a:spLocks noGrp="1"/>
          </p:cNvSpPr>
          <p:nvPr>
            <p:ph type="title"/>
          </p:nvPr>
        </p:nvSpPr>
        <p:spPr>
          <a:xfrm>
            <a:off x="371093" y="281178"/>
            <a:ext cx="6001131" cy="1124712"/>
          </a:xfrm>
        </p:spPr>
        <p:txBody>
          <a:bodyPr anchor="b">
            <a:normAutofit fontScale="90000"/>
          </a:bodyPr>
          <a:lstStyle/>
          <a:p>
            <a:br>
              <a:rPr lang="nl-NL" sz="2000" b="1" dirty="0"/>
            </a:br>
            <a:r>
              <a:rPr lang="nl-NL" sz="2000" b="1" dirty="0"/>
              <a:t>Hoe herken je verslavingsgedrag?</a:t>
            </a:r>
            <a:br>
              <a:rPr lang="nl-NL" sz="2000" b="1" dirty="0"/>
            </a:br>
            <a:br>
              <a:rPr lang="nl-NL" sz="2000" b="1" dirty="0"/>
            </a:br>
            <a:endParaRPr lang="nl-NL" sz="2000" b="1"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55C027AD-812F-413D-B5F5-CEAEC8DAC32A}"/>
              </a:ext>
            </a:extLst>
          </p:cNvPr>
          <p:cNvSpPr>
            <a:spLocks noGrp="1"/>
          </p:cNvSpPr>
          <p:nvPr>
            <p:ph idx="1"/>
          </p:nvPr>
        </p:nvSpPr>
        <p:spPr>
          <a:xfrm>
            <a:off x="371093" y="1847850"/>
            <a:ext cx="7429881" cy="5010140"/>
          </a:xfrm>
        </p:spPr>
        <p:txBody>
          <a:bodyPr anchor="t">
            <a:normAutofit fontScale="92500"/>
          </a:bodyPr>
          <a:lstStyle/>
          <a:p>
            <a:pPr marL="0" indent="0">
              <a:buNone/>
            </a:pPr>
            <a:r>
              <a:rPr lang="nl-NL" sz="2000" dirty="0"/>
              <a:t>Als je verslaafd bent dan vertoon je verslavingsgedrag. Je zult het volgende kunnen ervaren:</a:t>
            </a:r>
          </a:p>
          <a:p>
            <a:r>
              <a:rPr lang="nl-NL" sz="2000" dirty="0"/>
              <a:t>Je bent constant bezig met het middel om een bepaald effect te bereiken.</a:t>
            </a:r>
          </a:p>
          <a:p>
            <a:r>
              <a:rPr lang="nl-NL" sz="2000" dirty="0"/>
              <a:t>Door verlangen (hunkering of zucht) ontstaat een herhalend patroon.</a:t>
            </a:r>
          </a:p>
          <a:p>
            <a:r>
              <a:rPr lang="nl-NL" sz="2000" dirty="0"/>
              <a:t>Dit patroon is niet of nauwelijks te doorbreken.</a:t>
            </a:r>
          </a:p>
          <a:p>
            <a:r>
              <a:rPr lang="nl-NL" sz="2000" dirty="0"/>
              <a:t>Je dagelijkse leven lijdt hieronder.</a:t>
            </a:r>
          </a:p>
          <a:p>
            <a:r>
              <a:rPr lang="nl-NL" sz="2000" b="1" dirty="0"/>
              <a:t>Verslaving is een lichamelijke en/of geestelijke ziekte die met de dag toeneemt.</a:t>
            </a:r>
            <a:br>
              <a:rPr lang="nl-NL" sz="2000" dirty="0"/>
            </a:br>
            <a:r>
              <a:rPr lang="nl-NL" sz="2000" dirty="0"/>
              <a:t>Door de schaamte die de verslaafde kan ervaren zal hij/zij steeds meer geneigd te zijn zich te isoleren van zijn of haar familie, vrienden en omgeving. Het kan erg eng zijn om te erkennen dat je verslaafd bent en hulp daarbij nodig hebt. Hoe langer het proces van verbergen aanhoudt, hoe zwaarder en moeilijker jouw herstel wordt. Het is zelden dat men op eigen wilskracht met alcohol, drugs of een andere verslaving kan stoppen. Misschien heb jij dit al ervaren?</a:t>
            </a:r>
          </a:p>
          <a:p>
            <a:endParaRPr lang="nl-NL" sz="2000" dirty="0"/>
          </a:p>
        </p:txBody>
      </p:sp>
    </p:spTree>
    <p:extLst>
      <p:ext uri="{BB962C8B-B14F-4D97-AF65-F5344CB8AC3E}">
        <p14:creationId xmlns:p14="http://schemas.microsoft.com/office/powerpoint/2010/main" val="352102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DEB0348-FC70-4E46-8062-5ACDD2BE8A00}"/>
              </a:ext>
            </a:extLst>
          </p:cNvPr>
          <p:cNvSpPr>
            <a:spLocks noGrp="1"/>
          </p:cNvSpPr>
          <p:nvPr>
            <p:ph type="title"/>
          </p:nvPr>
        </p:nvSpPr>
        <p:spPr>
          <a:xfrm>
            <a:off x="6094105" y="802955"/>
            <a:ext cx="4977976" cy="1454051"/>
          </a:xfrm>
        </p:spPr>
        <p:txBody>
          <a:bodyPr>
            <a:normAutofit/>
          </a:bodyPr>
          <a:lstStyle/>
          <a:p>
            <a:endParaRPr lang="nl-NL">
              <a:solidFill>
                <a:srgbClr val="000000"/>
              </a:solidFill>
            </a:endParaRP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Dit moet je weten vóórdat je een DNA-test laat doen - VPRO Tegenlicht - VPRO">
            <a:extLst>
              <a:ext uri="{FF2B5EF4-FFF2-40B4-BE49-F238E27FC236}">
                <a16:creationId xmlns:a16="http://schemas.microsoft.com/office/drawing/2014/main" id="{821E3AB5-45B6-4740-A063-46DF977DC55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7631" r="18864"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F25F44CB-3D22-4BC8-BEA1-7933AAF63E08}"/>
              </a:ext>
            </a:extLst>
          </p:cNvPr>
          <p:cNvSpPr>
            <a:spLocks noGrp="1"/>
          </p:cNvSpPr>
          <p:nvPr>
            <p:ph idx="1"/>
          </p:nvPr>
        </p:nvSpPr>
        <p:spPr>
          <a:xfrm>
            <a:off x="6090574" y="2421682"/>
            <a:ext cx="4977578" cy="3639289"/>
          </a:xfrm>
        </p:spPr>
        <p:txBody>
          <a:bodyPr anchor="ctr">
            <a:normAutofit/>
          </a:bodyPr>
          <a:lstStyle/>
          <a:p>
            <a:r>
              <a:rPr lang="nl-NL" sz="2000" b="1">
                <a:solidFill>
                  <a:srgbClr val="000000"/>
                </a:solidFill>
              </a:rPr>
              <a:t>Twijfel jij of je verslaafd bent?</a:t>
            </a:r>
            <a:r>
              <a:rPr lang="nl-NL" sz="2000">
                <a:solidFill>
                  <a:srgbClr val="000000"/>
                </a:solidFill>
              </a:rPr>
              <a:t> Doe online anoniem de test: </a:t>
            </a:r>
            <a:r>
              <a:rPr lang="nl-NL" sz="2000">
                <a:solidFill>
                  <a:srgbClr val="000000"/>
                </a:solidFill>
                <a:hlinkClick r:id="rId4"/>
              </a:rPr>
              <a:t>alcoholverslavingstest</a:t>
            </a:r>
            <a:r>
              <a:rPr lang="nl-NL" sz="2000">
                <a:solidFill>
                  <a:srgbClr val="000000"/>
                </a:solidFill>
              </a:rPr>
              <a:t> | </a:t>
            </a:r>
            <a:r>
              <a:rPr lang="nl-NL" sz="2000">
                <a:solidFill>
                  <a:srgbClr val="000000"/>
                </a:solidFill>
                <a:hlinkClick r:id="rId5"/>
              </a:rPr>
              <a:t>drugsverslavingstest</a:t>
            </a:r>
            <a:endParaRPr lang="nl-NL" sz="2000">
              <a:solidFill>
                <a:srgbClr val="000000"/>
              </a:solidFill>
            </a:endParaRPr>
          </a:p>
          <a:p>
            <a:endParaRPr lang="nl-NL" sz="2000">
              <a:solidFill>
                <a:srgbClr val="000000"/>
              </a:solidFill>
            </a:endParaRPr>
          </a:p>
          <a:p>
            <a:r>
              <a:rPr lang="nl-NL" sz="2000">
                <a:solidFill>
                  <a:srgbClr val="000000"/>
                </a:solidFill>
              </a:rPr>
              <a:t>https://checkupandhealth.weebly.com/verslavingshulp.html</a:t>
            </a:r>
          </a:p>
        </p:txBody>
      </p:sp>
    </p:spTree>
    <p:extLst>
      <p:ext uri="{BB962C8B-B14F-4D97-AF65-F5344CB8AC3E}">
        <p14:creationId xmlns:p14="http://schemas.microsoft.com/office/powerpoint/2010/main" val="354796443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C0A2135D24748A826BF86DDB6171D" ma:contentTypeVersion="9" ma:contentTypeDescription="Een nieuw document maken." ma:contentTypeScope="" ma:versionID="2398ac0988d1926cf0501d2d83ebcf13">
  <xsd:schema xmlns:xsd="http://www.w3.org/2001/XMLSchema" xmlns:xs="http://www.w3.org/2001/XMLSchema" xmlns:p="http://schemas.microsoft.com/office/2006/metadata/properties" xmlns:ns2="a56c3d00-5de7-48d5-ab4c-fdc358b883d4" xmlns:ns3="6c60a613-874c-4135-9c0c-908833996ac5" targetNamespace="http://schemas.microsoft.com/office/2006/metadata/properties" ma:root="true" ma:fieldsID="19a4a3d8acbbc66bb41c01e43c24a05b" ns2:_="" ns3:_="">
    <xsd:import namespace="a56c3d00-5de7-48d5-ab4c-fdc358b883d4"/>
    <xsd:import namespace="6c60a613-874c-4135-9c0c-908833996a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6c3d00-5de7-48d5-ab4c-fdc358b883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60a613-874c-4135-9c0c-908833996ac5"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17A76A-C044-4E4D-B747-3754073EF8C4}"/>
</file>

<file path=customXml/itemProps2.xml><?xml version="1.0" encoding="utf-8"?>
<ds:datastoreItem xmlns:ds="http://schemas.openxmlformats.org/officeDocument/2006/customXml" ds:itemID="{F04708D7-FBFE-424C-B7B9-B2124F66D59B}"/>
</file>

<file path=customXml/itemProps3.xml><?xml version="1.0" encoding="utf-8"?>
<ds:datastoreItem xmlns:ds="http://schemas.openxmlformats.org/officeDocument/2006/customXml" ds:itemID="{5E5BBE7D-1717-4690-ACB7-9FDBF229F6B0}"/>
</file>

<file path=docProps/app.xml><?xml version="1.0" encoding="utf-8"?>
<Properties xmlns="http://schemas.openxmlformats.org/officeDocument/2006/extended-properties" xmlns:vt="http://schemas.openxmlformats.org/officeDocument/2006/docPropsVTypes">
  <TotalTime>1</TotalTime>
  <Words>620</Words>
  <Application>Microsoft Office PowerPoint</Application>
  <PresentationFormat>Breedbeeld</PresentationFormat>
  <Paragraphs>72</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verslaving</vt:lpstr>
      <vt:lpstr>vandaag</vt:lpstr>
      <vt:lpstr>PowerPoint-presentatie</vt:lpstr>
      <vt:lpstr>PowerPoint-presentatie</vt:lpstr>
      <vt:lpstr>Wanneer ben je verslaafd?  </vt:lpstr>
      <vt:lpstr>1: Verslaving aan stoffen  </vt:lpstr>
      <vt:lpstr>2: Verslaving aan gedrag  </vt:lpstr>
      <vt:lpstr> Hoe herken je verslavingsgedrag?  </vt:lpstr>
      <vt:lpstr>PowerPoint-presentatie</vt:lpstr>
      <vt:lpstr> Geestelijke afhankelijkheid  </vt:lpstr>
      <vt:lpstr> Lichamelijke afhankelijkheid  </vt:lpstr>
      <vt:lpstr> Hoe ontstaat verslaving?  </vt:lpstr>
      <vt:lpstr> Oorzaken van verslaving  </vt:lpstr>
      <vt:lpstr> Hoe kom je van een verslaving af?  </vt:lpstr>
      <vt:lpstr>Interventies?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verslaving</dc:title>
  <dc:creator>Marthijn Klootsema</dc:creator>
  <cp:lastModifiedBy>Marthijn Klootsema</cp:lastModifiedBy>
  <cp:revision>1</cp:revision>
  <dcterms:created xsi:type="dcterms:W3CDTF">2021-03-14T11:00:10Z</dcterms:created>
  <dcterms:modified xsi:type="dcterms:W3CDTF">2021-03-14T11:01:49Z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0x01010063AC0A2135D24748A826BF86DDB6171D</vt:lpwstr>
  </property>
</Properties>
</file>